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960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274" r:id="rId4"/>
    <p:sldId id="275" r:id="rId5"/>
    <p:sldId id="276" r:id="rId6"/>
    <p:sldId id="280" r:id="rId7"/>
  </p:sldIdLst>
  <p:sldSz cx="9144000" cy="6858000" type="screen4x3"/>
  <p:notesSz cx="6858000" cy="9945688"/>
  <p:defaultTextStyle>
    <a:defPPr>
      <a:defRPr lang="ja-JP"/>
    </a:defPPr>
    <a:lvl1pPr algn="l" defTabSz="912813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3A91D8"/>
    <a:srgbClr val="138FFF"/>
    <a:srgbClr val="46BFBF"/>
    <a:srgbClr val="99CC00"/>
    <a:srgbClr val="FF3399"/>
    <a:srgbClr val="4BACC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3" autoAdjust="0"/>
    <p:restoredTop sz="94824" autoAdjust="0"/>
  </p:normalViewPr>
  <p:slideViewPr>
    <p:cSldViewPr>
      <p:cViewPr varScale="1">
        <p:scale>
          <a:sx n="75" d="100"/>
          <a:sy n="75" d="100"/>
        </p:scale>
        <p:origin x="11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608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332D9CC-9597-4609-AB31-A8ECBD508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4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DE57A21-787B-42C7-A413-723F20BEF0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4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AF99C8-AFF0-43AF-B77D-5377B72F0CE0}" type="datetime1">
              <a:rPr lang="ja-JP" altLang="en-US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ED3FB71C-6013-4BF8-BD27-33AE879450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4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24AFBD6-CF2B-4F8D-9CA4-EF295CF2AE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A078F31-20AF-4438-A274-235197F020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BB5B3BF-9159-4F0C-A4EB-F68A807BF1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4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1DFCC88-292B-441B-89C9-6E9AA4FBC2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4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0F1421C-C028-4D56-9E64-B5B677D5B6E1}" type="datetime1">
              <a:rPr lang="ja-JP" altLang="en-US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A2ABFE5-FFFB-42F4-A52D-1DF915260B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BF725E3-A844-4BE9-A3FA-9D4548B9C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6D8053F-BBE9-4A18-9EA6-80F897A2DD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4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6639FA1-BC34-41C4-804D-34B3B48005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690C47-6C32-4DDC-8F91-3DB8393164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43469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>
            <a:extLst>
              <a:ext uri="{FF2B5EF4-FFF2-40B4-BE49-F238E27FC236}">
                <a16:creationId xmlns:a16="http://schemas.microsoft.com/office/drawing/2014/main" id="{513BED53-6A63-40D6-89D3-A54EEFE2F1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>
            <a:extLst>
              <a:ext uri="{FF2B5EF4-FFF2-40B4-BE49-F238E27FC236}">
                <a16:creationId xmlns:a16="http://schemas.microsoft.com/office/drawing/2014/main" id="{3A1A5B05-46F5-43B0-9DD3-C8E880B0D6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スライド番号プレースホルダ 3">
            <a:extLst>
              <a:ext uri="{FF2B5EF4-FFF2-40B4-BE49-F238E27FC236}">
                <a16:creationId xmlns:a16="http://schemas.microsoft.com/office/drawing/2014/main" id="{64E2050A-CD0F-44B9-BB6D-09D685A88A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363813D-5ED9-4C39-9B85-66D63A27D1F6}" type="slidenum">
              <a:rPr lang="ja-JP" altLang="en-US" smtClean="0"/>
              <a:pPr/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784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>
            <a:extLst>
              <a:ext uri="{FF2B5EF4-FFF2-40B4-BE49-F238E27FC236}">
                <a16:creationId xmlns:a16="http://schemas.microsoft.com/office/drawing/2014/main" id="{0CCE01B5-5288-4F5C-A01A-38725E391D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 2">
            <a:extLst>
              <a:ext uri="{FF2B5EF4-FFF2-40B4-BE49-F238E27FC236}">
                <a16:creationId xmlns:a16="http://schemas.microsoft.com/office/drawing/2014/main" id="{B5B7EBFC-B082-4C98-A360-B069B69036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4">
            <a:extLst>
              <a:ext uri="{FF2B5EF4-FFF2-40B4-BE49-F238E27FC236}">
                <a16:creationId xmlns:a16="http://schemas.microsoft.com/office/drawing/2014/main" id="{41477EC0-0D0E-4373-9992-ED9A97860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855B3B4-B384-4120-AB5F-16D52A6C20A5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163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>
            <a:extLst>
              <a:ext uri="{FF2B5EF4-FFF2-40B4-BE49-F238E27FC236}">
                <a16:creationId xmlns:a16="http://schemas.microsoft.com/office/drawing/2014/main" id="{14318B36-5748-4C9C-B627-0E10B954D8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 2">
            <a:extLst>
              <a:ext uri="{FF2B5EF4-FFF2-40B4-BE49-F238E27FC236}">
                <a16:creationId xmlns:a16="http://schemas.microsoft.com/office/drawing/2014/main" id="{84C9B74B-17B2-42D0-89E6-5530A9C4E9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0244" name="スライド番号プレースホルダ 4">
            <a:extLst>
              <a:ext uri="{FF2B5EF4-FFF2-40B4-BE49-F238E27FC236}">
                <a16:creationId xmlns:a16="http://schemas.microsoft.com/office/drawing/2014/main" id="{428E33FB-4C7E-428E-96D6-B5FD60CA36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ED9C1FF-C9C4-4BAC-AE55-BA3CA41F3176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684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>
            <a:extLst>
              <a:ext uri="{FF2B5EF4-FFF2-40B4-BE49-F238E27FC236}">
                <a16:creationId xmlns:a16="http://schemas.microsoft.com/office/drawing/2014/main" id="{108D6C90-1057-40AA-BBB6-B9B88EDEE7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>
            <a:extLst>
              <a:ext uri="{FF2B5EF4-FFF2-40B4-BE49-F238E27FC236}">
                <a16:creationId xmlns:a16="http://schemas.microsoft.com/office/drawing/2014/main" id="{6CBC90F1-37C1-430A-A1EC-FCE41ABD0C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4">
            <a:extLst>
              <a:ext uri="{FF2B5EF4-FFF2-40B4-BE49-F238E27FC236}">
                <a16:creationId xmlns:a16="http://schemas.microsoft.com/office/drawing/2014/main" id="{909ADFCE-2C06-47A4-829B-6702DFC883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9E35712-1EC1-495B-87FE-A07DB9D2491B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289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CB7F03F0-8CAA-43E2-BECE-99B1327A73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702D6AE3-C8C3-4811-86B1-668D166070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4">
            <a:extLst>
              <a:ext uri="{FF2B5EF4-FFF2-40B4-BE49-F238E27FC236}">
                <a16:creationId xmlns:a16="http://schemas.microsoft.com/office/drawing/2014/main" id="{B03BAEA1-DBF6-4ADD-8776-D91AD4A45E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0D9E56C-2E03-415A-828D-D1E042A98C5A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9336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>
            <a:extLst>
              <a:ext uri="{FF2B5EF4-FFF2-40B4-BE49-F238E27FC236}">
                <a16:creationId xmlns:a16="http://schemas.microsoft.com/office/drawing/2014/main" id="{B04295E4-985B-47D5-94F4-399221E029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>
            <a:extLst>
              <a:ext uri="{FF2B5EF4-FFF2-40B4-BE49-F238E27FC236}">
                <a16:creationId xmlns:a16="http://schemas.microsoft.com/office/drawing/2014/main" id="{11B3F270-4F28-4FEE-8233-36C5C04658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4">
            <a:extLst>
              <a:ext uri="{FF2B5EF4-FFF2-40B4-BE49-F238E27FC236}">
                <a16:creationId xmlns:a16="http://schemas.microsoft.com/office/drawing/2014/main" id="{7BA3CC07-03B8-4A7D-A1F0-6BB7615A68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1D1D732-2999-40AC-B32F-6B8C91A26623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414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40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2BCC64-9060-4C3C-9D51-CF7839C63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B58D0-E747-4BD8-B5FB-FBE7D6DB6FD2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7BE7F47-BE88-4695-BC7E-D73844E9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B8051A3-531F-4F14-8AF3-28F88496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F428C-9B97-43AA-B8A1-9028D13D25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92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FDFDE61-A836-46A1-B63E-D26754448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B9F8-34C5-4C9F-A061-651E95AEB2F0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C37E38-9051-4CD1-98E0-D1048BB6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25D883C-8C71-42AF-92C1-3926C9C1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98D72-5166-4EB8-B0AE-9F2B44B97E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408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71EA66E-9608-4854-80D1-0C858E44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6674-DC3E-4D6C-813C-B816A9DB73A2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F7AD4D5-68EF-4282-B18F-D3717F70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460DD12-9883-4D10-A2F9-E593B85B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4ACDA-4816-4269-9307-F506035D42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537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>
            <a:extLst>
              <a:ext uri="{FF2B5EF4-FFF2-40B4-BE49-F238E27FC236}">
                <a16:creationId xmlns:a16="http://schemas.microsoft.com/office/drawing/2014/main" id="{6FEA7300-6437-4E39-90EA-A8007B50922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465888"/>
            <a:ext cx="9144000" cy="0"/>
          </a:xfrm>
          <a:prstGeom prst="line">
            <a:avLst/>
          </a:prstGeom>
          <a:noFill/>
          <a:ln w="63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4" tIns="45718" rIns="91434" bIns="45718" anchor="ctr"/>
          <a:lstStyle/>
          <a:p>
            <a:endParaRPr lang="ja-JP" altLang="en-US"/>
          </a:p>
        </p:txBody>
      </p:sp>
      <p:sp>
        <p:nvSpPr>
          <p:cNvPr id="5" name="円/楕円 8">
            <a:extLst>
              <a:ext uri="{FF2B5EF4-FFF2-40B4-BE49-F238E27FC236}">
                <a16:creationId xmlns:a16="http://schemas.microsoft.com/office/drawing/2014/main" id="{0E4F5425-E348-4761-A6A1-D5C9B588E026}"/>
              </a:ext>
            </a:extLst>
          </p:cNvPr>
          <p:cNvSpPr/>
          <p:nvPr userDrawn="1"/>
        </p:nvSpPr>
        <p:spPr>
          <a:xfrm>
            <a:off x="8675688" y="6323013"/>
            <a:ext cx="285750" cy="285750"/>
          </a:xfrm>
          <a:prstGeom prst="ellipse">
            <a:avLst/>
          </a:prstGeom>
          <a:solidFill>
            <a:schemeClr val="bg1"/>
          </a:solidFill>
          <a:ln w="6350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8" rIns="91434" bIns="45718" anchor="ctr"/>
          <a:lstStyle/>
          <a:p>
            <a:pPr algn="ctr" defTabSz="91434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115151E9-B8F1-440F-A8E2-F863C5636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F7AA-51CB-4924-B97D-FCFABF8FC495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614389DA-655C-41FD-B547-8B824AD8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A6896927-3462-4CC2-B48C-18EEC55B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B950C-4E4B-4226-B264-95718C2F13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148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776AB1D-2C6B-42B4-A339-8AA2F6E2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AAFD-8234-4F4F-9E1A-A61828EA6E96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78F3658-97A8-4DF9-8877-C9EBB99D5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49C1A48-B433-4E23-B980-871F5DD4E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E4F7D-C8D2-4D2A-8022-E34840C989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470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3C46BA4-70B2-4AD6-8F47-FD655684C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D2724-81DD-4D20-8701-A5F35BEA7533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D4A4F38-6838-42B6-BC0C-71F76EBE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E532112-7F01-4376-AE11-860DC737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250CD-7D51-4C12-A6A6-1D394F8810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118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6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6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A453F35-303F-453D-8059-0BF24D717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518D-549B-4CBB-A88F-BB30EE32604B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B84A355-D86C-4F75-94A5-BC20BD4E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AB97A62-7778-4E33-9442-1EA30780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F379B-CBBC-4DBA-98E5-C34F9F1E0A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97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916D273-D451-42E3-8F58-C9C0D7888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00408-40BA-4900-9181-374FEDD5CA98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F2ECE23-AB65-4EFD-B9EB-72E310E37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00C84FE-1521-4A0F-B815-978451CC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339F-89C1-4462-91E0-6F37B747FF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531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F3C7FC8A-7249-4F59-96C6-546C19A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4A2AB-80A5-4BD8-9612-607969EEB0C0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AB6E981-D1EB-4776-8503-16F8518C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3E46D11-EA8C-40B8-9D0D-C7AB702C4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5D55-9BCE-4C0A-9556-431601144C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478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4" indent="0">
              <a:buNone/>
              <a:defRPr sz="900"/>
            </a:lvl5pPr>
            <a:lvl6pPr marL="2285855" indent="0">
              <a:buNone/>
              <a:defRPr sz="900"/>
            </a:lvl6pPr>
            <a:lvl7pPr marL="2743026" indent="0">
              <a:buNone/>
              <a:defRPr sz="900"/>
            </a:lvl7pPr>
            <a:lvl8pPr marL="3200198" indent="0">
              <a:buNone/>
              <a:defRPr sz="900"/>
            </a:lvl8pPr>
            <a:lvl9pPr marL="365736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9D8FCBB-7E7C-499D-A1A1-7132ED4E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F638B-3E22-4C1C-894A-8E98EE40F4B3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88A6E6D-F6D8-4DD0-B028-0A3040B9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55C329F-FBBB-4B07-B1DB-AF9ACBA8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F115-5117-4BB2-9B42-7A0FA2993A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428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1" indent="0">
              <a:buNone/>
              <a:defRPr sz="2800"/>
            </a:lvl2pPr>
            <a:lvl3pPr marL="914342" indent="0">
              <a:buNone/>
              <a:defRPr sz="2400"/>
            </a:lvl3pPr>
            <a:lvl4pPr marL="1371513" indent="0">
              <a:buNone/>
              <a:defRPr sz="2000"/>
            </a:lvl4pPr>
            <a:lvl5pPr marL="1828684" indent="0">
              <a:buNone/>
              <a:defRPr sz="2000"/>
            </a:lvl5pPr>
            <a:lvl6pPr marL="2285855" indent="0">
              <a:buNone/>
              <a:defRPr sz="2000"/>
            </a:lvl6pPr>
            <a:lvl7pPr marL="2743026" indent="0">
              <a:buNone/>
              <a:defRPr sz="2000"/>
            </a:lvl7pPr>
            <a:lvl8pPr marL="3200198" indent="0">
              <a:buNone/>
              <a:defRPr sz="2000"/>
            </a:lvl8pPr>
            <a:lvl9pPr marL="365736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4" indent="0">
              <a:buNone/>
              <a:defRPr sz="900"/>
            </a:lvl5pPr>
            <a:lvl6pPr marL="2285855" indent="0">
              <a:buNone/>
              <a:defRPr sz="900"/>
            </a:lvl6pPr>
            <a:lvl7pPr marL="2743026" indent="0">
              <a:buNone/>
              <a:defRPr sz="900"/>
            </a:lvl7pPr>
            <a:lvl8pPr marL="3200198" indent="0">
              <a:buNone/>
              <a:defRPr sz="900"/>
            </a:lvl8pPr>
            <a:lvl9pPr marL="365736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B87AA39-6B19-499D-96F9-E427C098D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A1D43-040A-4DE9-8E1D-D4ACA687B34C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1122417-F0C9-485E-858D-9A946DD8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05FA2F7-8193-47BF-80E8-FA484518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0CE04-7F21-45DD-841C-45C55F1DB7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593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9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宵の口の富士山">
            <a:extLst>
              <a:ext uri="{FF2B5EF4-FFF2-40B4-BE49-F238E27FC236}">
                <a16:creationId xmlns:a16="http://schemas.microsoft.com/office/drawing/2014/main" id="{6B830419-2E8C-4AEA-92F9-B3AB426E58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タイトル プレースホルダ 1">
            <a:extLst>
              <a:ext uri="{FF2B5EF4-FFF2-40B4-BE49-F238E27FC236}">
                <a16:creationId xmlns:a16="http://schemas.microsoft.com/office/drawing/2014/main" id="{BC556149-9BF1-4CEC-839C-FF342D8CFA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テキスト プレースホルダ 2">
            <a:extLst>
              <a:ext uri="{FF2B5EF4-FFF2-40B4-BE49-F238E27FC236}">
                <a16:creationId xmlns:a16="http://schemas.microsoft.com/office/drawing/2014/main" id="{811850B3-EE00-46B0-B601-F4018C5659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6E7069F-16CA-4715-94F5-32FC0853F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00813"/>
            <a:ext cx="2133600" cy="36512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 defTabSz="914342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853753-0F4E-4D82-AB9B-E50E781FA785}" type="datetime1">
              <a:rPr lang="ja-JP" altLang="en-US"/>
              <a:pPr>
                <a:defRPr/>
              </a:pPr>
              <a:t>2022/3/18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2372D43-13C4-42CC-8EE4-AAEC2EA0D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7875" y="6492875"/>
            <a:ext cx="5357813" cy="36512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r" defTabSz="914342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0FF4DB7-6C07-4E2B-B4CB-99A2D9ACA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6286500"/>
            <a:ext cx="2133600" cy="365125"/>
          </a:xfrm>
          <a:prstGeom prst="rect">
            <a:avLst/>
          </a:prstGeom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G創英角ﾎﾟｯﾌﾟ体" panose="040B0A09000000000000" pitchFamily="49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5944F09-771F-4DF6-A251-E888258596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7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1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2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3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4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6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565A53F5-CF0F-4FCA-95B1-A12376BE2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68560" y="332656"/>
            <a:ext cx="9774832" cy="4752528"/>
          </a:xfrm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</p:spPr>
        <p:txBody>
          <a:bodyPr rtlCol="0">
            <a:noAutofit/>
          </a:bodyPr>
          <a:lstStyle/>
          <a:p>
            <a:r>
              <a:rPr lang="en-US" altLang="ja-JP" sz="2400" kern="10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 国際アジア共同体学会 日中国交正常化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50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周年春季大会</a:t>
            </a:r>
            <a:b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</a:br>
            <a:b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</a:b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         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『米中ロ「新冷戦」をどう乗り越えるのか～アジア共生への道』</a:t>
            </a:r>
            <a:b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</a:b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名古屋市立大学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22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世紀研究所特任教授</a:t>
            </a:r>
            <a:b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</a:b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国際アジア共同体学会学術顧問 中川十郎</a:t>
            </a:r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br>
              <a:rPr lang="ja-JP" altLang="ja-JP" sz="2400" dirty="0">
                <a:latin typeface="游明朝" panose="02020400000000000000" pitchFamily="18" charset="-128"/>
                <a:ea typeface="游明朝" panose="02020400000000000000" pitchFamily="18" charset="-128"/>
              </a:rPr>
            </a:br>
            <a:br>
              <a:rPr lang="ja-JP" altLang="ja-JP" sz="2400" kern="10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br>
              <a:rPr lang="ja-JP" altLang="ja-JP" sz="2400" kern="10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en-US" altLang="ja-JP" sz="2400" kern="10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March </a:t>
            </a:r>
            <a:r>
              <a:rPr lang="en-US" altLang="ja-JP" sz="2400" kern="1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18th</a:t>
            </a:r>
            <a:r>
              <a:rPr lang="en-US" altLang="ja-JP" sz="2400" kern="10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, 2022</a:t>
            </a:r>
            <a:endParaRPr lang="ja-JP" altLang="ja-JP" sz="2400" b="1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  <a:cs typeface="Arial" pitchFamily="34" charset="0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A9A1BD8-60E1-4285-BCA6-0DC160DBE280}"/>
              </a:ext>
            </a:extLst>
          </p:cNvPr>
          <p:cNvCxnSpPr/>
          <p:nvPr/>
        </p:nvCxnSpPr>
        <p:spPr>
          <a:xfrm>
            <a:off x="863600" y="1628775"/>
            <a:ext cx="7416800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4">
            <a:extLst>
              <a:ext uri="{FF2B5EF4-FFF2-40B4-BE49-F238E27FC236}">
                <a16:creationId xmlns:a16="http://schemas.microsoft.com/office/drawing/2014/main" id="{4148DEDE-FF5A-4C1E-90C7-C6D765D2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FD3499C-0D23-49CA-B61D-946359714511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7171" name="正方形/長方形 1">
            <a:extLst>
              <a:ext uri="{FF2B5EF4-FFF2-40B4-BE49-F238E27FC236}">
                <a16:creationId xmlns:a16="http://schemas.microsoft.com/office/drawing/2014/main" id="{9D5824BA-21C7-4E6F-BEE6-BA63C1FE6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47" y="404664"/>
            <a:ext cx="8978106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１）「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CHINDIA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」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-21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世紀は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CHINDIA(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中国、インド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の時代。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 </a:t>
            </a:r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21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世紀前半は中国、後半はインドが活躍。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 </a:t>
            </a:r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22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世紀はアフリカの時代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２）「アジアにおける仮想現実国家・中国（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Virtual States of </a:t>
            </a: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China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）」、「目に見えない中国国家（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Invisible States of </a:t>
            </a: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China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）」＝ともに筆者の造語―中国の華僑・華人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4000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万人が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アジアに散在。血縁、地縁、業縁の三縁で結束が固い。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Ex.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インドネシアでは人口の約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％、５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00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万人近くが居住して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いるが、ビジネスの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80%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を抑えているという。商業分野のみ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ならずインドネシア、マレーシア、タイ、シンガポールなど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では華僑系の政治家が活躍。</a:t>
            </a:r>
          </a:p>
          <a:p>
            <a:pPr algn="just"/>
            <a:endParaRPr lang="ja-JP" altLang="ja-JP" sz="2400" kern="100" dirty="0">
              <a:solidFill>
                <a:schemeClr val="bg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 </a:t>
            </a:r>
            <a:endParaRPr lang="ja-JP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ja-JP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番号プレースホルダ 4">
            <a:extLst>
              <a:ext uri="{FF2B5EF4-FFF2-40B4-BE49-F238E27FC236}">
                <a16:creationId xmlns:a16="http://schemas.microsoft.com/office/drawing/2014/main" id="{ADD79017-B36D-4524-A8AD-E3FE8FB0E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1E7CC14-040A-4613-A6F1-DFDA1406B844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9219" name="正方形/長方形 1">
            <a:extLst>
              <a:ext uri="{FF2B5EF4-FFF2-40B4-BE49-F238E27FC236}">
                <a16:creationId xmlns:a16="http://schemas.microsoft.com/office/drawing/2014/main" id="{FCC57596-373A-4A26-B01C-4B8A13D4A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355600"/>
            <a:ext cx="88106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</a:rPr>
              <a:t> </a:t>
            </a:r>
            <a:endParaRPr lang="ja-JP" altLang="ja-JP" sz="2000" dirty="0">
              <a:solidFill>
                <a:schemeClr val="bg1"/>
              </a:solidFill>
            </a:endParaRPr>
          </a:p>
          <a:p>
            <a:endParaRPr lang="ja-JP" altLang="ja-JP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B7DA08-6272-47B3-AB4D-09222CA45D65}"/>
              </a:ext>
            </a:extLst>
          </p:cNvPr>
          <p:cNvSpPr txBox="1"/>
          <p:nvPr/>
        </p:nvSpPr>
        <p:spPr>
          <a:xfrm>
            <a:off x="200012" y="548680"/>
            <a:ext cx="894398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３）「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RCEP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」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東アジア地域包括的経済連携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は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ASEAN+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豪、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NZ. 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日中韓の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15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カ国で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2020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年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11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15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日締結。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2022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年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月に発効。世界最大の自由貿易圏。世界人口、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GDP</a:t>
            </a:r>
            <a:r>
              <a:rPr lang="ja-JP" altLang="ja-JP" sz="2400" dirty="0" err="1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貿易額のそれぞれ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30%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を占める。コロナ後の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Digital, </a:t>
            </a: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Green</a:t>
            </a:r>
            <a:r>
              <a:rPr lang="ja-JP" altLang="ja-JP" sz="2400" dirty="0" err="1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Health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＆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Medical Revolution</a:t>
            </a:r>
            <a:r>
              <a:rPr lang="ja-JP" altLang="ja-JP" sz="2400" dirty="0" err="1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AI, E-Commerce</a:t>
            </a:r>
            <a:r>
              <a:rPr lang="ja-JP" altLang="ja-JP" sz="2400" dirty="0" err="1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Supply Chain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などの中心となるとみられる。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「米中貿易戦争」、「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COVID-19 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パンデミック」、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「ウクライナ紛争」を乗り越えるべき地域で、世界の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FDI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半分を占める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21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世紀の発展地域だ。日本としてもポストコロ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ナの重要戦略地域だ。</a:t>
            </a:r>
          </a:p>
          <a:p>
            <a:pPr algn="just"/>
            <a:endParaRPr lang="ja-JP" altLang="ja-JP" sz="2400" kern="100" dirty="0">
              <a:solidFill>
                <a:schemeClr val="bg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 4">
            <a:extLst>
              <a:ext uri="{FF2B5EF4-FFF2-40B4-BE49-F238E27FC236}">
                <a16:creationId xmlns:a16="http://schemas.microsoft.com/office/drawing/2014/main" id="{D7567544-C885-40AD-9E59-75C80882A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113CBC0-B6CC-48FE-964F-C2B1F768508A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1267" name="正方形/長方形 1">
            <a:extLst>
              <a:ext uri="{FF2B5EF4-FFF2-40B4-BE49-F238E27FC236}">
                <a16:creationId xmlns:a16="http://schemas.microsoft.com/office/drawing/2014/main" id="{30E855B1-442D-4643-B570-3291E5D89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4" y="135348"/>
            <a:ext cx="8977312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４）上記より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22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世紀はアフリカの時代（日本政府の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TICAD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参照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）。インドの関与が強まりそうだ。アフリカには印僑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1000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万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人が居住。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中国は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100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万人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r>
              <a:rPr lang="ja-JP" altLang="ja-JP" sz="2400" dirty="0" err="1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日本の「インド太平洋構想」で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のインド経由の「アフリカ市場開拓戦略」は推進が望ましい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と思われる。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５）「一帯一路」の陸のユーラシアは地球上の陸地の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40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％、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人口の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72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％を占める。アフリカの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37%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を含めるとアフロ・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ユーラシア大陸で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77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％を占め、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21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世紀、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22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世紀の世界経済の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戦略発展地域となる。アフロ・ユーラシアビジネス拡大が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志向されるゆえんである。</a:t>
            </a:r>
          </a:p>
          <a:p>
            <a:endParaRPr lang="ja-JP" altLang="ja-JP" sz="2000" dirty="0">
              <a:solidFill>
                <a:schemeClr val="bg1"/>
              </a:solidFill>
            </a:endParaRPr>
          </a:p>
          <a:p>
            <a:r>
              <a:rPr lang="en-US" altLang="ja-JP" dirty="0">
                <a:solidFill>
                  <a:schemeClr val="bg1"/>
                </a:solidFill>
              </a:rPr>
              <a:t> </a:t>
            </a:r>
            <a:endParaRPr lang="ja-JP" altLang="ja-JP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番号プレースホルダ 4">
            <a:extLst>
              <a:ext uri="{FF2B5EF4-FFF2-40B4-BE49-F238E27FC236}">
                <a16:creationId xmlns:a16="http://schemas.microsoft.com/office/drawing/2014/main" id="{90446664-B111-4F64-9ED6-3DE2733F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767DF8C-2390-44B6-9366-4026887CA3FE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3315" name="正方形/長方形 1">
            <a:extLst>
              <a:ext uri="{FF2B5EF4-FFF2-40B4-BE49-F238E27FC236}">
                <a16:creationId xmlns:a16="http://schemas.microsoft.com/office/drawing/2014/main" id="{F5E45831-DF18-4D77-961A-503D85EC0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" y="200428"/>
            <a:ext cx="8812213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６）「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Belt &amp;Road Initiative(B&amp;RI)-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「一帯一路」への融資に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ついては「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AIIB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－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Asia Infrastructure Investment Bank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－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アジア・インフラ投資銀行―資本金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1000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億ドルー本店北京、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中国の「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Silk Road Fund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」資本金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500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億ドル。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BRICS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銀行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本店・上海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が発展途上国への融資に関与、協調融資も活発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である。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７）日本はこれらの協力に消極的であるが、「一帯一路」は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世界で唯一長期の戦略的な広域経済開発構想（ユーラシアグ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ループ・イアン・ブレマー代表）であり、ポスト・コロナの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グローバル戦略として日本も対応を前向きに、積極的に考究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すべきである。</a:t>
            </a:r>
          </a:p>
          <a:p>
            <a:r>
              <a:rPr lang="en-US" altLang="ja-JP" sz="20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 </a:t>
            </a:r>
            <a:endParaRPr lang="ja-JP" altLang="ja-JP" sz="20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en-US" altLang="ja-JP" dirty="0">
                <a:solidFill>
                  <a:schemeClr val="bg1"/>
                </a:solidFill>
              </a:rPr>
              <a:t> </a:t>
            </a:r>
            <a:endParaRPr lang="ja-JP" altLang="ja-JP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番号プレースホルダ 4">
            <a:extLst>
              <a:ext uri="{FF2B5EF4-FFF2-40B4-BE49-F238E27FC236}">
                <a16:creationId xmlns:a16="http://schemas.microsoft.com/office/drawing/2014/main" id="{486F747E-416D-4251-8E34-119E6824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41D040-02C1-47BE-B49E-70F92666D18F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5363" name="正方形/長方形 1">
            <a:extLst>
              <a:ext uri="{FF2B5EF4-FFF2-40B4-BE49-F238E27FC236}">
                <a16:creationId xmlns:a16="http://schemas.microsoft.com/office/drawing/2014/main" id="{963519AC-169A-4C05-A58E-C6EBF8BBC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" y="206375"/>
            <a:ext cx="88106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８）日本の政治、経済、教育などの衰退はいかんともしがたく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、近時の日本の有力企業（三菱電機、東芝、みずほ）などの</a:t>
            </a:r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不祥事は日本企業衰退を明示している。いまこそ渋沢栄一の</a:t>
            </a:r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「論語と算盤」の倫理、道徳をポスト・コロナの企業経営に</a:t>
            </a:r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取り入れるべき時だ。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９）そのためにはデータエコノミー、ビッグデータ、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AI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の時代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を迎え、情報の倫理的蒐集、分析、活用により、危機管理、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サイバー攻撃に備えるべきである。経済安全保障に関しても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、国・内外の情報、技術情報、健康情報、ビジネス情報を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従来の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3</a:t>
            </a:r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倍蒐集、分析、活用を努力すべきである。</a:t>
            </a:r>
            <a:endParaRPr lang="en-US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『情報、知識は力なり』の至言を心に留めおきたいものだ。</a:t>
            </a:r>
          </a:p>
          <a:p>
            <a:endParaRPr lang="ja-JP" altLang="ja-JP" sz="2400" dirty="0">
              <a:solidFill>
                <a:schemeClr val="bg1"/>
              </a:solidFill>
            </a:endParaRPr>
          </a:p>
          <a:p>
            <a:r>
              <a:rPr lang="en-US" altLang="ja-JP" sz="2400" dirty="0">
                <a:solidFill>
                  <a:schemeClr val="bg1"/>
                </a:solidFill>
              </a:rPr>
              <a:t> </a:t>
            </a:r>
            <a:endParaRPr lang="ja-JP" altLang="ja-JP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kumimoji="1" sz="14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846</Words>
  <Application>Microsoft Office PowerPoint</Application>
  <PresentationFormat>画面に合わせる (4:3)</PresentationFormat>
  <Paragraphs>79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游明朝</vt:lpstr>
      <vt:lpstr>Arial</vt:lpstr>
      <vt:lpstr>Calibri</vt:lpstr>
      <vt:lpstr>Office テーマ</vt:lpstr>
      <vt:lpstr>  国際アジア共同体学会 日中国交正常化50周年春季大会           『米中ロ「新冷戦」をどう乗り越えるのか～アジア共生への道』 名古屋市立大学22世紀研究所特任教授 国際アジア共同体学会学術顧問 中川十郎　   March 18th, 2022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2022-02-28T10:14:43Z</dcterms:created>
  <dcterms:modified xsi:type="dcterms:W3CDTF">2022-03-17T15:50:12Z</dcterms:modified>
  <cp:contentStatus/>
</cp:coreProperties>
</file>